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56" r:id="rId9"/>
    <p:sldId id="261" r:id="rId10"/>
    <p:sldId id="257" r:id="rId11"/>
    <p:sldId id="258" r:id="rId12"/>
    <p:sldId id="262" r:id="rId13"/>
    <p:sldId id="259" r:id="rId14"/>
    <p:sldId id="286" r:id="rId15"/>
    <p:sldId id="272" r:id="rId16"/>
    <p:sldId id="285" r:id="rId17"/>
    <p:sldId id="279" r:id="rId18"/>
    <p:sldId id="283" r:id="rId19"/>
    <p:sldId id="284" r:id="rId20"/>
    <p:sldId id="273" r:id="rId21"/>
    <p:sldId id="274" r:id="rId22"/>
    <p:sldId id="287" r:id="rId23"/>
    <p:sldId id="275" r:id="rId24"/>
    <p:sldId id="276" r:id="rId25"/>
    <p:sldId id="277" r:id="rId26"/>
    <p:sldId id="278" r:id="rId27"/>
    <p:sldId id="288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90DB4-F7DA-4013-8613-0A4E7A84738B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BAE25B9-F8F2-495A-84FB-261C5279BBBB}">
      <dgm:prSet/>
      <dgm:spPr/>
      <dgm:t>
        <a:bodyPr/>
        <a:lstStyle/>
        <a:p>
          <a:r>
            <a:rPr lang="da-DK" dirty="0"/>
            <a:t>Udsat generalforsamling 2020: </a:t>
          </a:r>
        </a:p>
        <a:p>
          <a:r>
            <a:rPr lang="da-DK" dirty="0"/>
            <a:t>Afholdt 1. september 2020 i </a:t>
          </a:r>
          <a:r>
            <a:rPr lang="da-DK" dirty="0" err="1"/>
            <a:t>Coronaens</a:t>
          </a:r>
          <a:r>
            <a:rPr lang="da-DK" dirty="0"/>
            <a:t> tegn.</a:t>
          </a:r>
          <a:endParaRPr lang="en-US" dirty="0"/>
        </a:p>
      </dgm:t>
    </dgm:pt>
    <dgm:pt modelId="{6346C9C1-8D6C-4BAC-BFB9-92C5396876B5}" type="parTrans" cxnId="{2646765D-2533-4058-93F9-BE18337DAB77}">
      <dgm:prSet/>
      <dgm:spPr/>
      <dgm:t>
        <a:bodyPr/>
        <a:lstStyle/>
        <a:p>
          <a:endParaRPr lang="en-US"/>
        </a:p>
      </dgm:t>
    </dgm:pt>
    <dgm:pt modelId="{F3C50692-DBB9-430B-9ACA-DA7B1EF900F9}" type="sibTrans" cxnId="{2646765D-2533-4058-93F9-BE18337DAB77}">
      <dgm:prSet/>
      <dgm:spPr/>
      <dgm:t>
        <a:bodyPr/>
        <a:lstStyle/>
        <a:p>
          <a:endParaRPr lang="en-US"/>
        </a:p>
      </dgm:t>
    </dgm:pt>
    <dgm:pt modelId="{B96B64CE-DEA4-459E-B73B-AC3D10A4A751}">
      <dgm:prSet/>
      <dgm:spPr/>
      <dgm:t>
        <a:bodyPr/>
        <a:lstStyle/>
        <a:p>
          <a:r>
            <a:rPr lang="da-DK"/>
            <a:t>Fortsat i Coronaens tegn med genåbning hen over foråret.</a:t>
          </a:r>
          <a:endParaRPr lang="en-US"/>
        </a:p>
      </dgm:t>
    </dgm:pt>
    <dgm:pt modelId="{065DDE33-67B5-4AF2-83C6-A82525640E13}" type="parTrans" cxnId="{CD042FC2-ECE8-4DED-A37A-22F8CFD3B0CB}">
      <dgm:prSet/>
      <dgm:spPr/>
      <dgm:t>
        <a:bodyPr/>
        <a:lstStyle/>
        <a:p>
          <a:endParaRPr lang="en-US"/>
        </a:p>
      </dgm:t>
    </dgm:pt>
    <dgm:pt modelId="{816F9DD0-F7F8-4376-AE61-970521FBA92C}" type="sibTrans" cxnId="{CD042FC2-ECE8-4DED-A37A-22F8CFD3B0CB}">
      <dgm:prSet/>
      <dgm:spPr/>
      <dgm:t>
        <a:bodyPr/>
        <a:lstStyle/>
        <a:p>
          <a:endParaRPr lang="en-US"/>
        </a:p>
      </dgm:t>
    </dgm:pt>
    <dgm:pt modelId="{5D8E91F8-9D7C-4F1D-B5B4-FD4D3B6EF99E}">
      <dgm:prSet/>
      <dgm:spPr/>
      <dgm:t>
        <a:bodyPr/>
        <a:lstStyle/>
        <a:p>
          <a:r>
            <a:rPr lang="da-DK" dirty="0"/>
            <a:t>Afholdt et bestyrelsesmøder (marts 2021)</a:t>
          </a:r>
        </a:p>
        <a:p>
          <a:r>
            <a:rPr lang="da-DK" dirty="0"/>
            <a:t>Løbende deltagelse kontaktråd og arbejdsgrupper</a:t>
          </a:r>
          <a:endParaRPr lang="en-US" dirty="0"/>
        </a:p>
      </dgm:t>
    </dgm:pt>
    <dgm:pt modelId="{78C6275F-ECE2-4D11-834F-1839B6844D2E}" type="parTrans" cxnId="{B86E8325-2D68-439C-840B-F553D11C69B4}">
      <dgm:prSet/>
      <dgm:spPr/>
      <dgm:t>
        <a:bodyPr/>
        <a:lstStyle/>
        <a:p>
          <a:endParaRPr lang="en-US"/>
        </a:p>
      </dgm:t>
    </dgm:pt>
    <dgm:pt modelId="{EF73404F-1231-4859-B6AC-90F92E696CD2}" type="sibTrans" cxnId="{B86E8325-2D68-439C-840B-F553D11C69B4}">
      <dgm:prSet/>
      <dgm:spPr/>
      <dgm:t>
        <a:bodyPr/>
        <a:lstStyle/>
        <a:p>
          <a:endParaRPr lang="en-US"/>
        </a:p>
      </dgm:t>
    </dgm:pt>
    <dgm:pt modelId="{202761D2-7790-424A-81DD-1513ADAB0AE1}">
      <dgm:prSet/>
      <dgm:spPr/>
      <dgm:t>
        <a:bodyPr/>
        <a:lstStyle/>
        <a:p>
          <a:r>
            <a:rPr lang="da-DK" dirty="0"/>
            <a:t>Afholdt et virtuelt møde for lokalafdelinger   (prøvehandling) med 5 deltagere.</a:t>
          </a:r>
          <a:endParaRPr lang="en-US" dirty="0"/>
        </a:p>
      </dgm:t>
    </dgm:pt>
    <dgm:pt modelId="{D8632760-C246-4700-B10D-5D8B16BEB98F}" type="parTrans" cxnId="{353C2B2F-0E71-4426-B915-1371F48E31A3}">
      <dgm:prSet/>
      <dgm:spPr/>
      <dgm:t>
        <a:bodyPr/>
        <a:lstStyle/>
        <a:p>
          <a:endParaRPr lang="en-US"/>
        </a:p>
      </dgm:t>
    </dgm:pt>
    <dgm:pt modelId="{E2D083BB-4CE6-4835-A7F1-355924338EE7}" type="sibTrans" cxnId="{353C2B2F-0E71-4426-B915-1371F48E31A3}">
      <dgm:prSet/>
      <dgm:spPr/>
      <dgm:t>
        <a:bodyPr/>
        <a:lstStyle/>
        <a:p>
          <a:endParaRPr lang="en-US"/>
        </a:p>
      </dgm:t>
    </dgm:pt>
    <dgm:pt modelId="{EB8B30B7-A584-4E6C-86B1-124C2EC1D6BB}">
      <dgm:prSet/>
      <dgm:spPr/>
      <dgm:t>
        <a:bodyPr/>
        <a:lstStyle/>
        <a:p>
          <a:r>
            <a:rPr lang="da-DK"/>
            <a:t>Centrale sind projekter, herunder Naturtræning </a:t>
          </a:r>
          <a:endParaRPr lang="en-US"/>
        </a:p>
      </dgm:t>
    </dgm:pt>
    <dgm:pt modelId="{9D1A50C3-D5A8-4A8A-985A-39C93DAE40D4}" type="parTrans" cxnId="{010D548A-98FA-4705-8718-5AA6A149974B}">
      <dgm:prSet/>
      <dgm:spPr/>
      <dgm:t>
        <a:bodyPr/>
        <a:lstStyle/>
        <a:p>
          <a:endParaRPr lang="en-US"/>
        </a:p>
      </dgm:t>
    </dgm:pt>
    <dgm:pt modelId="{54C385E2-F116-4D33-A110-AAFE4AAD7446}" type="sibTrans" cxnId="{010D548A-98FA-4705-8718-5AA6A149974B}">
      <dgm:prSet/>
      <dgm:spPr/>
      <dgm:t>
        <a:bodyPr/>
        <a:lstStyle/>
        <a:p>
          <a:endParaRPr lang="en-US"/>
        </a:p>
      </dgm:t>
    </dgm:pt>
    <dgm:pt modelId="{86A19A01-F801-4564-8ECF-B0DE80481D43}">
      <dgm:prSet/>
      <dgm:spPr/>
      <dgm:t>
        <a:bodyPr/>
        <a:lstStyle/>
        <a:p>
          <a:r>
            <a:rPr lang="da-DK"/>
            <a:t>Landsmøde 2021 - lørdag d. 25. september og søndag d. 26. september 2021. Frist for tilmelding 1. august.</a:t>
          </a:r>
          <a:endParaRPr lang="en-US"/>
        </a:p>
      </dgm:t>
    </dgm:pt>
    <dgm:pt modelId="{04904A03-C5E7-4374-A5B2-432C096B62CD}" type="parTrans" cxnId="{648DBDC8-D0D0-48AC-AD28-726376295C52}">
      <dgm:prSet/>
      <dgm:spPr/>
      <dgm:t>
        <a:bodyPr/>
        <a:lstStyle/>
        <a:p>
          <a:endParaRPr lang="en-US"/>
        </a:p>
      </dgm:t>
    </dgm:pt>
    <dgm:pt modelId="{5BF3F9F9-1AB9-4357-8150-7D1495D73CB1}" type="sibTrans" cxnId="{648DBDC8-D0D0-48AC-AD28-726376295C52}">
      <dgm:prSet/>
      <dgm:spPr/>
      <dgm:t>
        <a:bodyPr/>
        <a:lstStyle/>
        <a:p>
          <a:endParaRPr lang="en-US"/>
        </a:p>
      </dgm:t>
    </dgm:pt>
    <dgm:pt modelId="{D64CC2D0-0BA2-4AE0-9B40-71019CE49373}" type="pres">
      <dgm:prSet presAssocID="{68790DB4-F7DA-4013-8613-0A4E7A84738B}" presName="vert0" presStyleCnt="0">
        <dgm:presLayoutVars>
          <dgm:dir/>
          <dgm:animOne val="branch"/>
          <dgm:animLvl val="lvl"/>
        </dgm:presLayoutVars>
      </dgm:prSet>
      <dgm:spPr/>
    </dgm:pt>
    <dgm:pt modelId="{6282090D-130A-4776-85F5-E7B40672C7BF}" type="pres">
      <dgm:prSet presAssocID="{BBAE25B9-F8F2-495A-84FB-261C5279BBBB}" presName="thickLine" presStyleLbl="alignNode1" presStyleIdx="0" presStyleCnt="6"/>
      <dgm:spPr/>
    </dgm:pt>
    <dgm:pt modelId="{747DCD56-A05D-4B6B-98ED-D88644B4AD20}" type="pres">
      <dgm:prSet presAssocID="{BBAE25B9-F8F2-495A-84FB-261C5279BBBB}" presName="horz1" presStyleCnt="0"/>
      <dgm:spPr/>
    </dgm:pt>
    <dgm:pt modelId="{19E53A94-86D1-4A9E-9BD8-94B950D48680}" type="pres">
      <dgm:prSet presAssocID="{BBAE25B9-F8F2-495A-84FB-261C5279BBBB}" presName="tx1" presStyleLbl="revTx" presStyleIdx="0" presStyleCnt="6"/>
      <dgm:spPr/>
    </dgm:pt>
    <dgm:pt modelId="{06C1A079-15A9-4412-99F3-0E68AE62A78B}" type="pres">
      <dgm:prSet presAssocID="{BBAE25B9-F8F2-495A-84FB-261C5279BBBB}" presName="vert1" presStyleCnt="0"/>
      <dgm:spPr/>
    </dgm:pt>
    <dgm:pt modelId="{028AB9CC-9FB3-4EFE-BF86-FF663A489937}" type="pres">
      <dgm:prSet presAssocID="{B96B64CE-DEA4-459E-B73B-AC3D10A4A751}" presName="thickLine" presStyleLbl="alignNode1" presStyleIdx="1" presStyleCnt="6"/>
      <dgm:spPr/>
    </dgm:pt>
    <dgm:pt modelId="{E3F11F76-2AC2-4E2D-B5FA-09350261D2C3}" type="pres">
      <dgm:prSet presAssocID="{B96B64CE-DEA4-459E-B73B-AC3D10A4A751}" presName="horz1" presStyleCnt="0"/>
      <dgm:spPr/>
    </dgm:pt>
    <dgm:pt modelId="{7987D1BC-D1BC-4230-A21F-B43ECC7B6C0E}" type="pres">
      <dgm:prSet presAssocID="{B96B64CE-DEA4-459E-B73B-AC3D10A4A751}" presName="tx1" presStyleLbl="revTx" presStyleIdx="1" presStyleCnt="6"/>
      <dgm:spPr/>
    </dgm:pt>
    <dgm:pt modelId="{3EF38DF2-4C44-4C05-90E1-5B8DFABFC2FE}" type="pres">
      <dgm:prSet presAssocID="{B96B64CE-DEA4-459E-B73B-AC3D10A4A751}" presName="vert1" presStyleCnt="0"/>
      <dgm:spPr/>
    </dgm:pt>
    <dgm:pt modelId="{BD549425-2E0E-4616-A077-F34D9A38EDB9}" type="pres">
      <dgm:prSet presAssocID="{5D8E91F8-9D7C-4F1D-B5B4-FD4D3B6EF99E}" presName="thickLine" presStyleLbl="alignNode1" presStyleIdx="2" presStyleCnt="6"/>
      <dgm:spPr/>
    </dgm:pt>
    <dgm:pt modelId="{3D9C1329-E380-44C3-99B1-9CE0E59FDD3F}" type="pres">
      <dgm:prSet presAssocID="{5D8E91F8-9D7C-4F1D-B5B4-FD4D3B6EF99E}" presName="horz1" presStyleCnt="0"/>
      <dgm:spPr/>
    </dgm:pt>
    <dgm:pt modelId="{664B59FC-8309-432B-8CB9-DD8C6DF3A0BB}" type="pres">
      <dgm:prSet presAssocID="{5D8E91F8-9D7C-4F1D-B5B4-FD4D3B6EF99E}" presName="tx1" presStyleLbl="revTx" presStyleIdx="2" presStyleCnt="6"/>
      <dgm:spPr/>
    </dgm:pt>
    <dgm:pt modelId="{FDBF1270-6F86-416C-B17F-DD5C31F849A0}" type="pres">
      <dgm:prSet presAssocID="{5D8E91F8-9D7C-4F1D-B5B4-FD4D3B6EF99E}" presName="vert1" presStyleCnt="0"/>
      <dgm:spPr/>
    </dgm:pt>
    <dgm:pt modelId="{17CFD369-E778-4B8C-A642-DD42C24A881B}" type="pres">
      <dgm:prSet presAssocID="{202761D2-7790-424A-81DD-1513ADAB0AE1}" presName="thickLine" presStyleLbl="alignNode1" presStyleIdx="3" presStyleCnt="6"/>
      <dgm:spPr/>
    </dgm:pt>
    <dgm:pt modelId="{75C21A3F-40F0-4F42-9452-C4299D0864E0}" type="pres">
      <dgm:prSet presAssocID="{202761D2-7790-424A-81DD-1513ADAB0AE1}" presName="horz1" presStyleCnt="0"/>
      <dgm:spPr/>
    </dgm:pt>
    <dgm:pt modelId="{30759189-5847-4732-99BD-F88D9C507A77}" type="pres">
      <dgm:prSet presAssocID="{202761D2-7790-424A-81DD-1513ADAB0AE1}" presName="tx1" presStyleLbl="revTx" presStyleIdx="3" presStyleCnt="6"/>
      <dgm:spPr/>
    </dgm:pt>
    <dgm:pt modelId="{7709D34F-15AC-4303-AF78-9F3658C2A66B}" type="pres">
      <dgm:prSet presAssocID="{202761D2-7790-424A-81DD-1513ADAB0AE1}" presName="vert1" presStyleCnt="0"/>
      <dgm:spPr/>
    </dgm:pt>
    <dgm:pt modelId="{C30B9C7B-F3C2-44C3-A204-8B946679B24D}" type="pres">
      <dgm:prSet presAssocID="{EB8B30B7-A584-4E6C-86B1-124C2EC1D6BB}" presName="thickLine" presStyleLbl="alignNode1" presStyleIdx="4" presStyleCnt="6"/>
      <dgm:spPr/>
    </dgm:pt>
    <dgm:pt modelId="{061FB87B-16BD-40AD-BB17-D1C04F47B036}" type="pres">
      <dgm:prSet presAssocID="{EB8B30B7-A584-4E6C-86B1-124C2EC1D6BB}" presName="horz1" presStyleCnt="0"/>
      <dgm:spPr/>
    </dgm:pt>
    <dgm:pt modelId="{27182CAA-E3B5-4D7C-9D6F-DBC00C463125}" type="pres">
      <dgm:prSet presAssocID="{EB8B30B7-A584-4E6C-86B1-124C2EC1D6BB}" presName="tx1" presStyleLbl="revTx" presStyleIdx="4" presStyleCnt="6"/>
      <dgm:spPr/>
    </dgm:pt>
    <dgm:pt modelId="{D6587893-488A-481B-BA29-D69E283804B2}" type="pres">
      <dgm:prSet presAssocID="{EB8B30B7-A584-4E6C-86B1-124C2EC1D6BB}" presName="vert1" presStyleCnt="0"/>
      <dgm:spPr/>
    </dgm:pt>
    <dgm:pt modelId="{5431EE67-3AE6-4A62-9208-A01BC4597193}" type="pres">
      <dgm:prSet presAssocID="{86A19A01-F801-4564-8ECF-B0DE80481D43}" presName="thickLine" presStyleLbl="alignNode1" presStyleIdx="5" presStyleCnt="6"/>
      <dgm:spPr/>
    </dgm:pt>
    <dgm:pt modelId="{EC0D3A5C-4EFD-49A3-A186-3A4696F7C7A7}" type="pres">
      <dgm:prSet presAssocID="{86A19A01-F801-4564-8ECF-B0DE80481D43}" presName="horz1" presStyleCnt="0"/>
      <dgm:spPr/>
    </dgm:pt>
    <dgm:pt modelId="{8F9102A2-B78C-4861-B02F-FBCFEF594D80}" type="pres">
      <dgm:prSet presAssocID="{86A19A01-F801-4564-8ECF-B0DE80481D43}" presName="tx1" presStyleLbl="revTx" presStyleIdx="5" presStyleCnt="6"/>
      <dgm:spPr/>
    </dgm:pt>
    <dgm:pt modelId="{65797A40-4E5D-4C1A-A082-69A6CCAC931C}" type="pres">
      <dgm:prSet presAssocID="{86A19A01-F801-4564-8ECF-B0DE80481D43}" presName="vert1" presStyleCnt="0"/>
      <dgm:spPr/>
    </dgm:pt>
  </dgm:ptLst>
  <dgm:cxnLst>
    <dgm:cxn modelId="{234CDB1E-0422-4431-ACF5-7062DB01E610}" type="presOf" srcId="{202761D2-7790-424A-81DD-1513ADAB0AE1}" destId="{30759189-5847-4732-99BD-F88D9C507A77}" srcOrd="0" destOrd="0" presId="urn:microsoft.com/office/officeart/2008/layout/LinedList"/>
    <dgm:cxn modelId="{7C88AF24-0D19-480C-8028-C7F30EF6B37F}" type="presOf" srcId="{68790DB4-F7DA-4013-8613-0A4E7A84738B}" destId="{D64CC2D0-0BA2-4AE0-9B40-71019CE49373}" srcOrd="0" destOrd="0" presId="urn:microsoft.com/office/officeart/2008/layout/LinedList"/>
    <dgm:cxn modelId="{B86E8325-2D68-439C-840B-F553D11C69B4}" srcId="{68790DB4-F7DA-4013-8613-0A4E7A84738B}" destId="{5D8E91F8-9D7C-4F1D-B5B4-FD4D3B6EF99E}" srcOrd="2" destOrd="0" parTransId="{78C6275F-ECE2-4D11-834F-1839B6844D2E}" sibTransId="{EF73404F-1231-4859-B6AC-90F92E696CD2}"/>
    <dgm:cxn modelId="{A1B19D2B-4C64-46F5-8DF9-EC0C99A57329}" type="presOf" srcId="{86A19A01-F801-4564-8ECF-B0DE80481D43}" destId="{8F9102A2-B78C-4861-B02F-FBCFEF594D80}" srcOrd="0" destOrd="0" presId="urn:microsoft.com/office/officeart/2008/layout/LinedList"/>
    <dgm:cxn modelId="{353C2B2F-0E71-4426-B915-1371F48E31A3}" srcId="{68790DB4-F7DA-4013-8613-0A4E7A84738B}" destId="{202761D2-7790-424A-81DD-1513ADAB0AE1}" srcOrd="3" destOrd="0" parTransId="{D8632760-C246-4700-B10D-5D8B16BEB98F}" sibTransId="{E2D083BB-4CE6-4835-A7F1-355924338EE7}"/>
    <dgm:cxn modelId="{2646765D-2533-4058-93F9-BE18337DAB77}" srcId="{68790DB4-F7DA-4013-8613-0A4E7A84738B}" destId="{BBAE25B9-F8F2-495A-84FB-261C5279BBBB}" srcOrd="0" destOrd="0" parTransId="{6346C9C1-8D6C-4BAC-BFB9-92C5396876B5}" sibTransId="{F3C50692-DBB9-430B-9ACA-DA7B1EF900F9}"/>
    <dgm:cxn modelId="{C7B4A960-A688-403D-BDD4-4E74051F891B}" type="presOf" srcId="{BBAE25B9-F8F2-495A-84FB-261C5279BBBB}" destId="{19E53A94-86D1-4A9E-9BD8-94B950D48680}" srcOrd="0" destOrd="0" presId="urn:microsoft.com/office/officeart/2008/layout/LinedList"/>
    <dgm:cxn modelId="{E50D1A62-CC31-4490-800E-FC4E54184DE4}" type="presOf" srcId="{B96B64CE-DEA4-459E-B73B-AC3D10A4A751}" destId="{7987D1BC-D1BC-4230-A21F-B43ECC7B6C0E}" srcOrd="0" destOrd="0" presId="urn:microsoft.com/office/officeart/2008/layout/LinedList"/>
    <dgm:cxn modelId="{010D548A-98FA-4705-8718-5AA6A149974B}" srcId="{68790DB4-F7DA-4013-8613-0A4E7A84738B}" destId="{EB8B30B7-A584-4E6C-86B1-124C2EC1D6BB}" srcOrd="4" destOrd="0" parTransId="{9D1A50C3-D5A8-4A8A-985A-39C93DAE40D4}" sibTransId="{54C385E2-F116-4D33-A110-AAFE4AAD7446}"/>
    <dgm:cxn modelId="{CD042FC2-ECE8-4DED-A37A-22F8CFD3B0CB}" srcId="{68790DB4-F7DA-4013-8613-0A4E7A84738B}" destId="{B96B64CE-DEA4-459E-B73B-AC3D10A4A751}" srcOrd="1" destOrd="0" parTransId="{065DDE33-67B5-4AF2-83C6-A82525640E13}" sibTransId="{816F9DD0-F7F8-4376-AE61-970521FBA92C}"/>
    <dgm:cxn modelId="{648DBDC8-D0D0-48AC-AD28-726376295C52}" srcId="{68790DB4-F7DA-4013-8613-0A4E7A84738B}" destId="{86A19A01-F801-4564-8ECF-B0DE80481D43}" srcOrd="5" destOrd="0" parTransId="{04904A03-C5E7-4374-A5B2-432C096B62CD}" sibTransId="{5BF3F9F9-1AB9-4357-8150-7D1495D73CB1}"/>
    <dgm:cxn modelId="{EE99BACE-204B-4CBB-8DDD-A0CF2FCF7EAD}" type="presOf" srcId="{5D8E91F8-9D7C-4F1D-B5B4-FD4D3B6EF99E}" destId="{664B59FC-8309-432B-8CB9-DD8C6DF3A0BB}" srcOrd="0" destOrd="0" presId="urn:microsoft.com/office/officeart/2008/layout/LinedList"/>
    <dgm:cxn modelId="{D52191E0-0197-4309-97FD-0AB998A9785F}" type="presOf" srcId="{EB8B30B7-A584-4E6C-86B1-124C2EC1D6BB}" destId="{27182CAA-E3B5-4D7C-9D6F-DBC00C463125}" srcOrd="0" destOrd="0" presId="urn:microsoft.com/office/officeart/2008/layout/LinedList"/>
    <dgm:cxn modelId="{2CED1C5C-2F2C-47DB-8527-2906D9DFB652}" type="presParOf" srcId="{D64CC2D0-0BA2-4AE0-9B40-71019CE49373}" destId="{6282090D-130A-4776-85F5-E7B40672C7BF}" srcOrd="0" destOrd="0" presId="urn:microsoft.com/office/officeart/2008/layout/LinedList"/>
    <dgm:cxn modelId="{74EE0053-E80C-4A96-B8D9-C2F71D40099B}" type="presParOf" srcId="{D64CC2D0-0BA2-4AE0-9B40-71019CE49373}" destId="{747DCD56-A05D-4B6B-98ED-D88644B4AD20}" srcOrd="1" destOrd="0" presId="urn:microsoft.com/office/officeart/2008/layout/LinedList"/>
    <dgm:cxn modelId="{35256589-AD82-404C-8816-296E3DB870A5}" type="presParOf" srcId="{747DCD56-A05D-4B6B-98ED-D88644B4AD20}" destId="{19E53A94-86D1-4A9E-9BD8-94B950D48680}" srcOrd="0" destOrd="0" presId="urn:microsoft.com/office/officeart/2008/layout/LinedList"/>
    <dgm:cxn modelId="{63813564-EDC6-433C-84E6-C35FF94B3CBE}" type="presParOf" srcId="{747DCD56-A05D-4B6B-98ED-D88644B4AD20}" destId="{06C1A079-15A9-4412-99F3-0E68AE62A78B}" srcOrd="1" destOrd="0" presId="urn:microsoft.com/office/officeart/2008/layout/LinedList"/>
    <dgm:cxn modelId="{DDFD7786-8EB3-44F3-913C-C68FC18C1CC1}" type="presParOf" srcId="{D64CC2D0-0BA2-4AE0-9B40-71019CE49373}" destId="{028AB9CC-9FB3-4EFE-BF86-FF663A489937}" srcOrd="2" destOrd="0" presId="urn:microsoft.com/office/officeart/2008/layout/LinedList"/>
    <dgm:cxn modelId="{A210B374-7887-4A4A-8014-1D19E2872E02}" type="presParOf" srcId="{D64CC2D0-0BA2-4AE0-9B40-71019CE49373}" destId="{E3F11F76-2AC2-4E2D-B5FA-09350261D2C3}" srcOrd="3" destOrd="0" presId="urn:microsoft.com/office/officeart/2008/layout/LinedList"/>
    <dgm:cxn modelId="{31022537-B926-4F25-818B-0675A919C390}" type="presParOf" srcId="{E3F11F76-2AC2-4E2D-B5FA-09350261D2C3}" destId="{7987D1BC-D1BC-4230-A21F-B43ECC7B6C0E}" srcOrd="0" destOrd="0" presId="urn:microsoft.com/office/officeart/2008/layout/LinedList"/>
    <dgm:cxn modelId="{C42653BF-AE57-42E3-B392-4DB838D61695}" type="presParOf" srcId="{E3F11F76-2AC2-4E2D-B5FA-09350261D2C3}" destId="{3EF38DF2-4C44-4C05-90E1-5B8DFABFC2FE}" srcOrd="1" destOrd="0" presId="urn:microsoft.com/office/officeart/2008/layout/LinedList"/>
    <dgm:cxn modelId="{DE1B25A5-FE39-4A6F-A16B-6A811EC395F0}" type="presParOf" srcId="{D64CC2D0-0BA2-4AE0-9B40-71019CE49373}" destId="{BD549425-2E0E-4616-A077-F34D9A38EDB9}" srcOrd="4" destOrd="0" presId="urn:microsoft.com/office/officeart/2008/layout/LinedList"/>
    <dgm:cxn modelId="{D641A6C8-9984-4495-A9FA-23B1171CEA25}" type="presParOf" srcId="{D64CC2D0-0BA2-4AE0-9B40-71019CE49373}" destId="{3D9C1329-E380-44C3-99B1-9CE0E59FDD3F}" srcOrd="5" destOrd="0" presId="urn:microsoft.com/office/officeart/2008/layout/LinedList"/>
    <dgm:cxn modelId="{3581AC96-FC4F-44C8-8698-F5446EE0CB90}" type="presParOf" srcId="{3D9C1329-E380-44C3-99B1-9CE0E59FDD3F}" destId="{664B59FC-8309-432B-8CB9-DD8C6DF3A0BB}" srcOrd="0" destOrd="0" presId="urn:microsoft.com/office/officeart/2008/layout/LinedList"/>
    <dgm:cxn modelId="{92726C5E-B6D0-4815-9CCB-4068562038D3}" type="presParOf" srcId="{3D9C1329-E380-44C3-99B1-9CE0E59FDD3F}" destId="{FDBF1270-6F86-416C-B17F-DD5C31F849A0}" srcOrd="1" destOrd="0" presId="urn:microsoft.com/office/officeart/2008/layout/LinedList"/>
    <dgm:cxn modelId="{C81E8813-7D51-40C3-86E9-0E8BDB968E91}" type="presParOf" srcId="{D64CC2D0-0BA2-4AE0-9B40-71019CE49373}" destId="{17CFD369-E778-4B8C-A642-DD42C24A881B}" srcOrd="6" destOrd="0" presId="urn:microsoft.com/office/officeart/2008/layout/LinedList"/>
    <dgm:cxn modelId="{78E76000-45EB-4D1C-8FC8-35C01A539127}" type="presParOf" srcId="{D64CC2D0-0BA2-4AE0-9B40-71019CE49373}" destId="{75C21A3F-40F0-4F42-9452-C4299D0864E0}" srcOrd="7" destOrd="0" presId="urn:microsoft.com/office/officeart/2008/layout/LinedList"/>
    <dgm:cxn modelId="{5FB4DCE0-96B2-4017-AF8A-D0D93ADDA704}" type="presParOf" srcId="{75C21A3F-40F0-4F42-9452-C4299D0864E0}" destId="{30759189-5847-4732-99BD-F88D9C507A77}" srcOrd="0" destOrd="0" presId="urn:microsoft.com/office/officeart/2008/layout/LinedList"/>
    <dgm:cxn modelId="{1732EEBF-A383-455C-A9B0-63A097D945FB}" type="presParOf" srcId="{75C21A3F-40F0-4F42-9452-C4299D0864E0}" destId="{7709D34F-15AC-4303-AF78-9F3658C2A66B}" srcOrd="1" destOrd="0" presId="urn:microsoft.com/office/officeart/2008/layout/LinedList"/>
    <dgm:cxn modelId="{6EC25860-30BA-4C09-80E1-16A229B4ACD0}" type="presParOf" srcId="{D64CC2D0-0BA2-4AE0-9B40-71019CE49373}" destId="{C30B9C7B-F3C2-44C3-A204-8B946679B24D}" srcOrd="8" destOrd="0" presId="urn:microsoft.com/office/officeart/2008/layout/LinedList"/>
    <dgm:cxn modelId="{8193A78D-642A-4242-AE9E-E510EFF981C6}" type="presParOf" srcId="{D64CC2D0-0BA2-4AE0-9B40-71019CE49373}" destId="{061FB87B-16BD-40AD-BB17-D1C04F47B036}" srcOrd="9" destOrd="0" presId="urn:microsoft.com/office/officeart/2008/layout/LinedList"/>
    <dgm:cxn modelId="{2BAEDDA8-942C-4CDE-8E26-730E8B93B1FE}" type="presParOf" srcId="{061FB87B-16BD-40AD-BB17-D1C04F47B036}" destId="{27182CAA-E3B5-4D7C-9D6F-DBC00C463125}" srcOrd="0" destOrd="0" presId="urn:microsoft.com/office/officeart/2008/layout/LinedList"/>
    <dgm:cxn modelId="{75A69F79-FA33-4B56-A9F6-0A81259700AF}" type="presParOf" srcId="{061FB87B-16BD-40AD-BB17-D1C04F47B036}" destId="{D6587893-488A-481B-BA29-D69E283804B2}" srcOrd="1" destOrd="0" presId="urn:microsoft.com/office/officeart/2008/layout/LinedList"/>
    <dgm:cxn modelId="{7E7CA98E-D221-4C30-9D5B-42A1AB69722C}" type="presParOf" srcId="{D64CC2D0-0BA2-4AE0-9B40-71019CE49373}" destId="{5431EE67-3AE6-4A62-9208-A01BC4597193}" srcOrd="10" destOrd="0" presId="urn:microsoft.com/office/officeart/2008/layout/LinedList"/>
    <dgm:cxn modelId="{61DE0EAF-E99A-4213-A1AA-929308F106DE}" type="presParOf" srcId="{D64CC2D0-0BA2-4AE0-9B40-71019CE49373}" destId="{EC0D3A5C-4EFD-49A3-A186-3A4696F7C7A7}" srcOrd="11" destOrd="0" presId="urn:microsoft.com/office/officeart/2008/layout/LinedList"/>
    <dgm:cxn modelId="{233C3180-B0F9-4E46-9F4A-3DD6027BB83A}" type="presParOf" srcId="{EC0D3A5C-4EFD-49A3-A186-3A4696F7C7A7}" destId="{8F9102A2-B78C-4861-B02F-FBCFEF594D80}" srcOrd="0" destOrd="0" presId="urn:microsoft.com/office/officeart/2008/layout/LinedList"/>
    <dgm:cxn modelId="{B7284C19-5706-4F4A-A22C-C4EB562A906D}" type="presParOf" srcId="{EC0D3A5C-4EFD-49A3-A186-3A4696F7C7A7}" destId="{65797A40-4E5D-4C1A-A082-69A6CCAC93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2090D-130A-4776-85F5-E7B40672C7BF}">
      <dsp:nvSpPr>
        <dsp:cNvPr id="0" name=""/>
        <dsp:cNvSpPr/>
      </dsp:nvSpPr>
      <dsp:spPr>
        <a:xfrm>
          <a:off x="0" y="2307"/>
          <a:ext cx="60206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E53A94-86D1-4A9E-9BD8-94B950D48680}">
      <dsp:nvSpPr>
        <dsp:cNvPr id="0" name=""/>
        <dsp:cNvSpPr/>
      </dsp:nvSpPr>
      <dsp:spPr>
        <a:xfrm>
          <a:off x="0" y="2307"/>
          <a:ext cx="6020621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Udsat generalforsamling 2020: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Afholdt 1. september 2020 i </a:t>
          </a:r>
          <a:r>
            <a:rPr lang="da-DK" sz="1900" kern="1200" dirty="0" err="1"/>
            <a:t>Coronaens</a:t>
          </a:r>
          <a:r>
            <a:rPr lang="da-DK" sz="1900" kern="1200" dirty="0"/>
            <a:t> tegn.</a:t>
          </a:r>
          <a:endParaRPr lang="en-US" sz="1900" kern="1200" dirty="0"/>
        </a:p>
      </dsp:txBody>
      <dsp:txXfrm>
        <a:off x="0" y="2307"/>
        <a:ext cx="6020621" cy="786943"/>
      </dsp:txXfrm>
    </dsp:sp>
    <dsp:sp modelId="{028AB9CC-9FB3-4EFE-BF86-FF663A489937}">
      <dsp:nvSpPr>
        <dsp:cNvPr id="0" name=""/>
        <dsp:cNvSpPr/>
      </dsp:nvSpPr>
      <dsp:spPr>
        <a:xfrm>
          <a:off x="0" y="789251"/>
          <a:ext cx="60206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87D1BC-D1BC-4230-A21F-B43ECC7B6C0E}">
      <dsp:nvSpPr>
        <dsp:cNvPr id="0" name=""/>
        <dsp:cNvSpPr/>
      </dsp:nvSpPr>
      <dsp:spPr>
        <a:xfrm>
          <a:off x="0" y="789251"/>
          <a:ext cx="6020621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Fortsat i Coronaens tegn med genåbning hen over foråret.</a:t>
          </a:r>
          <a:endParaRPr lang="en-US" sz="1900" kern="1200"/>
        </a:p>
      </dsp:txBody>
      <dsp:txXfrm>
        <a:off x="0" y="789251"/>
        <a:ext cx="6020621" cy="786943"/>
      </dsp:txXfrm>
    </dsp:sp>
    <dsp:sp modelId="{BD549425-2E0E-4616-A077-F34D9A38EDB9}">
      <dsp:nvSpPr>
        <dsp:cNvPr id="0" name=""/>
        <dsp:cNvSpPr/>
      </dsp:nvSpPr>
      <dsp:spPr>
        <a:xfrm>
          <a:off x="0" y="1576194"/>
          <a:ext cx="60206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B59FC-8309-432B-8CB9-DD8C6DF3A0BB}">
      <dsp:nvSpPr>
        <dsp:cNvPr id="0" name=""/>
        <dsp:cNvSpPr/>
      </dsp:nvSpPr>
      <dsp:spPr>
        <a:xfrm>
          <a:off x="0" y="1576194"/>
          <a:ext cx="6020621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Afholdt et bestyrelsesmøder (marts 2021)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Løbende deltagelse kontaktråd og arbejdsgrupper</a:t>
          </a:r>
          <a:endParaRPr lang="en-US" sz="1900" kern="1200" dirty="0"/>
        </a:p>
      </dsp:txBody>
      <dsp:txXfrm>
        <a:off x="0" y="1576194"/>
        <a:ext cx="6020621" cy="786943"/>
      </dsp:txXfrm>
    </dsp:sp>
    <dsp:sp modelId="{17CFD369-E778-4B8C-A642-DD42C24A881B}">
      <dsp:nvSpPr>
        <dsp:cNvPr id="0" name=""/>
        <dsp:cNvSpPr/>
      </dsp:nvSpPr>
      <dsp:spPr>
        <a:xfrm>
          <a:off x="0" y="2363137"/>
          <a:ext cx="60206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759189-5847-4732-99BD-F88D9C507A77}">
      <dsp:nvSpPr>
        <dsp:cNvPr id="0" name=""/>
        <dsp:cNvSpPr/>
      </dsp:nvSpPr>
      <dsp:spPr>
        <a:xfrm>
          <a:off x="0" y="2363138"/>
          <a:ext cx="6020621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Afholdt et virtuelt møde for lokalafdelinger   (prøvehandling) med 5 deltagere.</a:t>
          </a:r>
          <a:endParaRPr lang="en-US" sz="1900" kern="1200" dirty="0"/>
        </a:p>
      </dsp:txBody>
      <dsp:txXfrm>
        <a:off x="0" y="2363138"/>
        <a:ext cx="6020621" cy="786943"/>
      </dsp:txXfrm>
    </dsp:sp>
    <dsp:sp modelId="{C30B9C7B-F3C2-44C3-A204-8B946679B24D}">
      <dsp:nvSpPr>
        <dsp:cNvPr id="0" name=""/>
        <dsp:cNvSpPr/>
      </dsp:nvSpPr>
      <dsp:spPr>
        <a:xfrm>
          <a:off x="0" y="3150081"/>
          <a:ext cx="60206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82CAA-E3B5-4D7C-9D6F-DBC00C463125}">
      <dsp:nvSpPr>
        <dsp:cNvPr id="0" name=""/>
        <dsp:cNvSpPr/>
      </dsp:nvSpPr>
      <dsp:spPr>
        <a:xfrm>
          <a:off x="0" y="3150081"/>
          <a:ext cx="6020621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Centrale sind projekter, herunder Naturtræning </a:t>
          </a:r>
          <a:endParaRPr lang="en-US" sz="1900" kern="1200"/>
        </a:p>
      </dsp:txBody>
      <dsp:txXfrm>
        <a:off x="0" y="3150081"/>
        <a:ext cx="6020621" cy="786943"/>
      </dsp:txXfrm>
    </dsp:sp>
    <dsp:sp modelId="{5431EE67-3AE6-4A62-9208-A01BC4597193}">
      <dsp:nvSpPr>
        <dsp:cNvPr id="0" name=""/>
        <dsp:cNvSpPr/>
      </dsp:nvSpPr>
      <dsp:spPr>
        <a:xfrm>
          <a:off x="0" y="3937024"/>
          <a:ext cx="60206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9102A2-B78C-4861-B02F-FBCFEF594D80}">
      <dsp:nvSpPr>
        <dsp:cNvPr id="0" name=""/>
        <dsp:cNvSpPr/>
      </dsp:nvSpPr>
      <dsp:spPr>
        <a:xfrm>
          <a:off x="0" y="3937024"/>
          <a:ext cx="6020621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Landsmøde 2021 - lørdag d. 25. september og søndag d. 26. september 2021. Frist for tilmelding 1. august.</a:t>
          </a:r>
          <a:endParaRPr lang="en-US" sz="1900" kern="1200"/>
        </a:p>
      </dsp:txBody>
      <dsp:txXfrm>
        <a:off x="0" y="3937024"/>
        <a:ext cx="6020621" cy="786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97F37-84E0-4A3E-92D9-29A2B94AA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BED8536-4BFE-4CC7-9410-BFED4E363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896050-42D4-4E7A-ABCA-16ABFBFC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099C31-F851-41C7-84F3-1A6F0813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3B8C59-9BCB-47E5-8B9B-BB80D819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91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611FF-E273-442C-AA12-8548DC89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E8E439C-B39F-4F0D-982F-8C5FE6AC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0E15B6-4A70-434A-83DE-66C1CE94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C296B8-18F5-42FD-BD6B-60D5A784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054F63-C781-47BC-A69C-7A2ABD2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61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44C2AC8-11DD-4F39-9DB3-92639CE11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3618666-515F-458B-AEA8-535D6D250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8E0CC2-E0BB-41FE-9B04-CC820607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ACFDFD-A064-43B1-AAC0-959D0AF1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F5FC95-0CA4-406A-B3B2-C1023714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1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CDDA3-6200-4FC0-A8AB-C9DC0663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568828-E41A-4B9E-8CDA-249FA08E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8428BB-0918-486F-8898-EBABFE33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5AE14C-5AC8-4D4A-8B84-7186B920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1E74CE-5A40-40E5-81F3-CC6DC225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5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5508C-641B-4D84-A7C4-7C3C61E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8E097D-B4E8-4FAC-886B-3718A093E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141055-4F06-476A-83FD-4D7A74C8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11D9D1-12C3-4A7C-B445-63AEB60C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07B72E-1D9D-4A19-8F5F-FB7C748F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0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75394-3D7F-4573-BCF1-B3DD3DCD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BF5491-34A4-4EFA-824D-A6FB37853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C9615F-E227-44C1-BC57-7EF5FECF6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6E94DBE-9AF1-4699-8ED4-781EEB9F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FB7DC4-C6AF-4B73-BB24-DB60F0B5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6B13936-8A28-42DA-8BB4-6D0EDB0B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1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A04B7-7431-49D8-944D-84E4F1C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66590A-FE9C-4BCD-8FC0-0822BABC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13C868-057C-42F9-BBA9-B98B7BBFD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9C44FF-B7A5-4EF7-8F9C-6F9F5A3B1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11C38CA-DD4A-4FAC-A228-198AB4090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51F949F-AB5C-4AC5-91BE-80B60382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B14C0A5-1460-4C34-A7B0-E3A9C6ED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E434DB-DFEE-479A-997F-82B20BE2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56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C65E9-DCD6-4B34-BD87-5447FB6E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F2B664D-7DD7-4923-A0CE-78D01C10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40D187B-58B0-4E82-8FBF-6FF598AD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3AC8713-9713-42E1-AC2B-89CB054C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29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BA79827-833A-4A29-AFD5-3859E121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5036927-D880-465B-9F96-8EE2375E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915BBA-81C7-4521-9065-BAF1FE11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51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FD140-54AD-400F-AEAA-8084DBF7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0C0427-95DA-4785-94BD-4BEA9E95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E03A1A-45D4-46F3-B4AB-14BB84BFC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733620-2D7C-4ED3-AFA3-89C6ED38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131DC0-B1F3-4D3D-92D6-52BD9083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DC01A0-9094-44C6-9F6B-A65B6266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495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7BB43-8741-46C8-8C2E-3B4C6E58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3395A0C-87E6-4ACB-974D-FF97ECD9E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CCA3AAE-CDE4-4B8E-A7DB-D95CBBFAF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274B64-5A0E-4C90-81AB-F8BC90C1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D8C8DCD-878B-4209-BCD6-E73B3314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781E058-D025-493C-A08A-134D0589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52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1A9939-B28D-4A6F-BEA4-E26EF1F8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8E81AA-6B56-4A08-A42F-FD5B172C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73B88A-F9AA-44E1-9F9B-37BF35565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FAA0-7D53-4691-BC08-054C0D0A0EF6}" type="datetimeFigureOut">
              <a:rPr lang="da-DK" smtClean="0"/>
              <a:t>25-06-2021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086CD2-8F3B-4335-AC9A-6B7489243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59D7F8-A74B-44B0-A127-D2516CF0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4CB6-8D50-493E-8BF8-7A043DA7D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19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8B4D0F-09A5-45DD-B31E-C2E45CF1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SIND Region Midtjylland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F2A1B9-6D1B-48B6-9E2A-381109F1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4400" dirty="0"/>
              <a:t>Generalforsamling 2021</a:t>
            </a:r>
          </a:p>
        </p:txBody>
      </p:sp>
    </p:spTree>
    <p:extLst>
      <p:ext uri="{BB962C8B-B14F-4D97-AF65-F5344CB8AC3E}">
        <p14:creationId xmlns:p14="http://schemas.microsoft.com/office/powerpoint/2010/main" val="145673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F9E5ED4-8A43-4FF6-930B-94774800F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1B7B21-2D31-421C-B378-55F26B31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15" y="719091"/>
            <a:ext cx="5470414" cy="4083727"/>
          </a:xfrm>
        </p:spPr>
        <p:txBody>
          <a:bodyPr anchor="b">
            <a:normAutofit/>
          </a:bodyPr>
          <a:lstStyle/>
          <a:p>
            <a:r>
              <a:rPr lang="da-DK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Opstartsseminar 2. Halvår 2021</a:t>
            </a:r>
            <a:br>
              <a:rPr lang="da-DK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1700" dirty="0">
                <a:latin typeface="+mn-lt"/>
                <a:ea typeface="+mn-ea"/>
                <a:cs typeface="+mn-cs"/>
              </a:rPr>
              <a:t>For Regionsbestyrelsen og afdelingsformænd/kvinder i regionens lokalafdelinger</a:t>
            </a:r>
            <a:br>
              <a:rPr lang="da-DK" sz="1700" dirty="0">
                <a:latin typeface="+mn-lt"/>
                <a:ea typeface="+mn-ea"/>
                <a:cs typeface="+mn-cs"/>
              </a:rPr>
            </a:br>
            <a:br>
              <a:rPr lang="da-DK" sz="1700" dirty="0">
                <a:latin typeface="+mn-lt"/>
                <a:ea typeface="+mn-ea"/>
                <a:cs typeface="+mn-cs"/>
              </a:rPr>
            </a:br>
            <a:r>
              <a:rPr lang="da-DK" sz="1700" dirty="0">
                <a:latin typeface="+mn-lt"/>
                <a:ea typeface="+mn-ea"/>
                <a:cs typeface="+mn-cs"/>
              </a:rPr>
              <a:t>Udarbejdelse af program for 2021/22. </a:t>
            </a:r>
            <a:br>
              <a:rPr lang="da-DK" sz="1700" dirty="0">
                <a:latin typeface="+mn-lt"/>
                <a:ea typeface="+mn-ea"/>
                <a:cs typeface="+mn-cs"/>
              </a:rPr>
            </a:br>
            <a:r>
              <a:rPr lang="da-DK" sz="1700" dirty="0">
                <a:latin typeface="+mn-lt"/>
                <a:ea typeface="+mn-ea"/>
                <a:cs typeface="+mn-cs"/>
              </a:rPr>
              <a:t>Input til kommunal- og regionalrådsvalgene – hvad er vore gennemgående ønsker til Region Midtjylland og til kommunerne i Region Midtjylland?</a:t>
            </a:r>
            <a:br>
              <a:rPr lang="da-DK" sz="1700" dirty="0">
                <a:latin typeface="+mn-lt"/>
                <a:ea typeface="+mn-ea"/>
                <a:cs typeface="+mn-cs"/>
              </a:rPr>
            </a:br>
            <a:endParaRPr lang="da-DK" sz="17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01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0527ADB-85DA-44E5-A412-AEEF69C0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" r="23000" b="679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1B7B21-2D31-421C-B378-55F26B31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Virtuelle møder med lokalafdelingerne</a:t>
            </a:r>
            <a:endParaRPr lang="da-DK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507B2-0512-432B-A040-9BD4A6D6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659368" cy="3207258"/>
          </a:xfrm>
        </p:spPr>
        <p:txBody>
          <a:bodyPr anchor="t">
            <a:normAutofit/>
          </a:bodyPr>
          <a:lstStyle/>
          <a:p>
            <a:r>
              <a:rPr lang="da-DK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Hvert kvartal </a:t>
            </a:r>
          </a:p>
          <a:p>
            <a:r>
              <a:rPr lang="da-DK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Forslag til temaer</a:t>
            </a:r>
          </a:p>
          <a:p>
            <a:pPr lvl="1"/>
            <a:r>
              <a:rPr lang="da-DK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Psykiatriens krise i Region Midtjylland</a:t>
            </a:r>
          </a:p>
          <a:p>
            <a:pPr lvl="1"/>
            <a:r>
              <a:rPr lang="da-DK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Peer</a:t>
            </a:r>
          </a:p>
          <a:p>
            <a:pPr lvl="1"/>
            <a:r>
              <a:rPr lang="da-DK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 års plan</a:t>
            </a:r>
          </a:p>
          <a:p>
            <a:pPr lvl="1"/>
            <a:r>
              <a:rPr lang="da-DK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r>
              <a:rPr lang="da-DK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Robustliggørelse</a:t>
            </a:r>
            <a:r>
              <a:rPr lang="da-DK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 af psykiatrien i Region Midtjylland”</a:t>
            </a:r>
          </a:p>
          <a:p>
            <a:pPr lvl="1"/>
            <a:r>
              <a:rPr lang="da-DK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Ønsker til SIND projekter</a:t>
            </a:r>
          </a:p>
          <a:p>
            <a:pPr lvl="1"/>
            <a:r>
              <a:rPr lang="da-DK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Hvordan styrkes SIND som organisation</a:t>
            </a:r>
            <a:endParaRPr lang="da-DK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187911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EA24449-B6BD-4E2D-8964-FFED4F2CC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9091" r="32080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1B7B21-2D31-421C-B378-55F26B31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a-DK" sz="2800" dirty="0"/>
              <a:t>Regional sekretærbistand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507B2-0512-432B-A040-9BD4A6D6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508448" cy="3207258"/>
          </a:xfrm>
        </p:spPr>
        <p:txBody>
          <a:bodyPr anchor="t">
            <a:normAutofit/>
          </a:bodyPr>
          <a:lstStyle/>
          <a:p>
            <a:r>
              <a:rPr lang="da-DK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Hvordan finansierer vi det?</a:t>
            </a:r>
          </a:p>
          <a:p>
            <a:r>
              <a:rPr lang="da-DK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Hvilke funktioner ?</a:t>
            </a:r>
            <a:endParaRPr lang="da-DK" sz="1700" dirty="0">
              <a:latin typeface="Calibri" panose="020F0502020204030204" pitchFamily="34" charset="0"/>
            </a:endParaRPr>
          </a:p>
          <a:p>
            <a:r>
              <a:rPr lang="da-DK" sz="1700" dirty="0">
                <a:latin typeface="Calibri" panose="020F0502020204030204" pitchFamily="34" charset="0"/>
              </a:rPr>
              <a:t>Hjemmeside opdateringer, herunder overblik over aktiviteter</a:t>
            </a:r>
          </a:p>
          <a:p>
            <a:r>
              <a:rPr lang="da-DK" sz="1700" dirty="0">
                <a:latin typeface="Calibri" panose="020F0502020204030204" pitchFamily="34" charset="0"/>
              </a:rPr>
              <a:t>Afdelingsbesøg – Behovsanalyse </a:t>
            </a:r>
          </a:p>
          <a:p>
            <a:r>
              <a:rPr lang="da-DK" sz="1700" dirty="0">
                <a:latin typeface="Calibri" panose="020F0502020204030204" pitchFamily="34" charset="0"/>
              </a:rPr>
              <a:t>Kontakt til Sind skoler</a:t>
            </a:r>
          </a:p>
          <a:p>
            <a:r>
              <a:rPr lang="da-DK" sz="1700" dirty="0">
                <a:latin typeface="Calibri" panose="020F0502020204030204" pitchFamily="34" charset="0"/>
              </a:rPr>
              <a:t>Hjælp til fonds og §18 ansøgninger</a:t>
            </a:r>
          </a:p>
          <a:p>
            <a:r>
              <a:rPr lang="da-DK" sz="1700" dirty="0">
                <a:latin typeface="Calibri" panose="020F0502020204030204" pitchFamily="34" charset="0"/>
              </a:rPr>
              <a:t>Kreativt værksted, print ol. </a:t>
            </a:r>
          </a:p>
          <a:p>
            <a:endParaRPr lang="da-DK" sz="1700" dirty="0">
              <a:latin typeface="Calibri" panose="020F0502020204030204" pitchFamily="34" charset="0"/>
            </a:endParaRPr>
          </a:p>
          <a:p>
            <a:endParaRPr lang="da-DK" sz="1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19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87AD6CBF-A294-48F3-B3A0-9602DA9D6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3" r="1" b="2223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1B7B21-2D31-421C-B378-55F26B31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a-DK" sz="2800" dirty="0"/>
              <a:t>Flere kurser i Region Midtjylland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507B2-0512-432B-A040-9BD4A6D6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978964" cy="3207258"/>
          </a:xfrm>
        </p:spPr>
        <p:txBody>
          <a:bodyPr anchor="t">
            <a:normAutofit/>
          </a:bodyPr>
          <a:lstStyle/>
          <a:p>
            <a:r>
              <a:rPr lang="da-DK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Hvordan kan vi styrke afholdelse af SIND kurser i Region Midtjylland?</a:t>
            </a:r>
          </a:p>
          <a:p>
            <a:r>
              <a:rPr lang="da-DK" sz="1700" dirty="0">
                <a:latin typeface="Calibri" panose="020F0502020204030204" pitchFamily="34" charset="0"/>
              </a:rPr>
              <a:t>Kan vi bruge vore muligheder bedre, f.eks. ved samspil med Sind skoler?</a:t>
            </a:r>
          </a:p>
          <a:p>
            <a:endParaRPr lang="da-DK" sz="1700" dirty="0">
              <a:latin typeface="Calibri" panose="020F0502020204030204" pitchFamily="34" charset="0"/>
            </a:endParaRPr>
          </a:p>
          <a:p>
            <a:endParaRPr lang="da-DK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5C72A-59D1-4277-94A7-5B8723CB3B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3. Regionsbestyrelsens beretning - debat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3C6805-11CA-4221-982C-060350FB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Beretningen blev drøftet. </a:t>
            </a:r>
          </a:p>
          <a:p>
            <a:r>
              <a:rPr lang="da-DK" dirty="0"/>
              <a:t>Der var ros til de fremadrettede bud, herunder styrkelse af det interne samarbejde. </a:t>
            </a:r>
          </a:p>
          <a:p>
            <a:r>
              <a:rPr lang="da-DK" dirty="0"/>
              <a:t>Der blev efterlyst styrkede lokale/regionale samarbejder (jf. psykiatri-alliancen)</a:t>
            </a:r>
          </a:p>
          <a:p>
            <a:r>
              <a:rPr lang="da-DK" dirty="0"/>
              <a:t>Husk Sinds pårørenderådgivning. Der er ansat Julie Krarup. Deltager gerne i seminar. </a:t>
            </a:r>
          </a:p>
        </p:txBody>
      </p:sp>
    </p:spTree>
    <p:extLst>
      <p:ext uri="{BB962C8B-B14F-4D97-AF65-F5344CB8AC3E}">
        <p14:creationId xmlns:p14="http://schemas.microsoft.com/office/powerpoint/2010/main" val="308906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472D05-1A47-4D32-A138-861BB203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b="1" i="1" dirty="0">
                <a:solidFill>
                  <a:srgbClr val="FFFFFF"/>
                </a:solidFill>
              </a:rPr>
              <a:t>4. Godkendelse af regnskab 2020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D5A029-B33C-4180-A92E-E8FCE106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dirty="0"/>
              <a:t>		</a:t>
            </a:r>
            <a:r>
              <a:rPr lang="da-DK" b="1" dirty="0"/>
              <a:t>		2020 		2019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Indtægter 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Kontingent  	</a:t>
            </a:r>
            <a:r>
              <a:rPr lang="da-DK" dirty="0"/>
              <a:t>		</a:t>
            </a:r>
            <a:r>
              <a:rPr lang="da-DK" b="1" dirty="0"/>
              <a:t>70.700,00 	74.000,00 </a:t>
            </a:r>
          </a:p>
          <a:p>
            <a:pPr marL="0" indent="0">
              <a:buNone/>
            </a:pPr>
            <a:r>
              <a:rPr lang="da-DK" b="1" dirty="0"/>
              <a:t>Udgifter i alt 		25.035,44 	81.928,16 </a:t>
            </a:r>
          </a:p>
          <a:p>
            <a:pPr marL="0" indent="0">
              <a:buNone/>
            </a:pPr>
            <a:r>
              <a:rPr lang="da-DK" b="1" dirty="0"/>
              <a:t>Renteudgifter 		297,54 	0,00 </a:t>
            </a:r>
          </a:p>
          <a:p>
            <a:pPr marL="0" indent="0">
              <a:buNone/>
            </a:pPr>
            <a:r>
              <a:rPr lang="da-DK" b="1" dirty="0"/>
              <a:t>Årets resultat 		45.367,02 	-7.928,16</a:t>
            </a:r>
          </a:p>
          <a:p>
            <a:pPr marL="0" indent="0">
              <a:buNone/>
            </a:pPr>
            <a:r>
              <a:rPr lang="da-DK" b="1" dirty="0"/>
              <a:t>Aktiver i alt 			142.395,39 	97.598,61 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34435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F6258-2EC5-4107-8EA8-1334D44980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da-DK" sz="4000" i="1" dirty="0">
                <a:solidFill>
                  <a:schemeClr val="bg1"/>
                </a:solidFill>
              </a:rPr>
              <a:t>4. Godkendelse af regnskab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32617C-5AB7-4C54-8F57-90384354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/>
              <a:t>Udgifter </a:t>
            </a:r>
          </a:p>
          <a:p>
            <a:r>
              <a:rPr lang="da-DK" b="1" dirty="0"/>
              <a:t>Rejseudgifter 		1.890,75 	</a:t>
            </a:r>
          </a:p>
          <a:p>
            <a:r>
              <a:rPr lang="da-DK" b="1" dirty="0"/>
              <a:t>Kontorartikler 		2.460,50 			</a:t>
            </a:r>
          </a:p>
          <a:p>
            <a:r>
              <a:rPr lang="da-DK" b="1" dirty="0"/>
              <a:t>Telefongodtgørelse 		1.200,00 	</a:t>
            </a:r>
          </a:p>
          <a:p>
            <a:r>
              <a:rPr lang="da-DK" b="1" dirty="0"/>
              <a:t>Bestyrelsesmøde 		1.900,09 	</a:t>
            </a:r>
          </a:p>
          <a:p>
            <a:r>
              <a:rPr lang="da-DK" b="1" dirty="0"/>
              <a:t>Generalforsamling 		1.947,00 	</a:t>
            </a:r>
          </a:p>
          <a:p>
            <a:r>
              <a:rPr lang="da-DK" b="1" dirty="0"/>
              <a:t>Konference 			10.000,00 	</a:t>
            </a:r>
          </a:p>
          <a:p>
            <a:r>
              <a:rPr lang="da-DK" b="1" dirty="0"/>
              <a:t>Gebyrer 			637,10 		</a:t>
            </a:r>
          </a:p>
          <a:p>
            <a:r>
              <a:rPr lang="da-DK" b="1" dirty="0"/>
              <a:t>Tilskud 			5.000,00 	</a:t>
            </a:r>
          </a:p>
          <a:p>
            <a:r>
              <a:rPr lang="da-DK" b="1" dirty="0"/>
              <a:t>Udgifter i alt 			25.035,44 	</a:t>
            </a:r>
          </a:p>
          <a:p>
            <a:r>
              <a:rPr lang="da-DK" b="1" dirty="0"/>
              <a:t>Renteudgifter 		297,54 		</a:t>
            </a:r>
          </a:p>
          <a:p>
            <a:r>
              <a:rPr lang="da-DK" b="1" dirty="0"/>
              <a:t>Årets resultat 		45.367,02 </a:t>
            </a:r>
          </a:p>
        </p:txBody>
      </p:sp>
    </p:spTree>
    <p:extLst>
      <p:ext uri="{BB962C8B-B14F-4D97-AF65-F5344CB8AC3E}">
        <p14:creationId xmlns:p14="http://schemas.microsoft.com/office/powerpoint/2010/main" val="18707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472D05-1A47-4D32-A138-861BB203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b="1" i="1" dirty="0">
                <a:solidFill>
                  <a:srgbClr val="FFFFFF"/>
                </a:solidFill>
              </a:rPr>
              <a:t>5. Forslag til budget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D5A029-B33C-4180-A92E-E8FCE106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1" dirty="0"/>
              <a:t>Budget 2021	</a:t>
            </a:r>
            <a:r>
              <a:rPr lang="da-DK" sz="2000" dirty="0"/>
              <a:t>							</a:t>
            </a:r>
          </a:p>
          <a:p>
            <a:pPr marL="0" indent="0">
              <a:buNone/>
            </a:pPr>
            <a:r>
              <a:rPr lang="da-DK" sz="2000" b="1" dirty="0"/>
              <a:t>Indtægter	</a:t>
            </a:r>
            <a:r>
              <a:rPr lang="da-DK" sz="2000" dirty="0"/>
              <a:t>							</a:t>
            </a:r>
          </a:p>
          <a:p>
            <a:pPr marL="0" indent="0">
              <a:buNone/>
            </a:pPr>
            <a:r>
              <a:rPr lang="da-DK" sz="2000" dirty="0"/>
              <a:t>Kontingent indtægter						75.000 kr.</a:t>
            </a:r>
          </a:p>
          <a:p>
            <a:pPr marL="0" indent="0">
              <a:buNone/>
            </a:pPr>
            <a:r>
              <a:rPr lang="da-DK" sz="2000" b="1" dirty="0"/>
              <a:t>Udgifter								</a:t>
            </a:r>
            <a:r>
              <a:rPr lang="da-DK" sz="2000" dirty="0"/>
              <a:t>144.600 kr.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Årets resultat							- 39.600 </a:t>
            </a:r>
            <a:r>
              <a:rPr lang="da-DK" sz="2000" b="1" dirty="0" err="1"/>
              <a:t>kr</a:t>
            </a:r>
            <a:endParaRPr lang="da-DK" sz="2000" b="1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50894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240AE-F157-43F8-832A-EEF96FEF64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da-DK" sz="4000" i="1" dirty="0">
                <a:solidFill>
                  <a:schemeClr val="bg1"/>
                </a:solidFill>
              </a:rPr>
              <a:t>5. Udgifter 2021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9909A0-B380-4F21-A7E6-19A4B17F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a-DK" b="1" dirty="0"/>
              <a:t>Udgifter	</a:t>
            </a:r>
            <a:r>
              <a:rPr lang="da-DK" dirty="0"/>
              <a:t>									</a:t>
            </a:r>
          </a:p>
          <a:p>
            <a:pPr marL="0" indent="0">
              <a:buNone/>
            </a:pPr>
            <a:r>
              <a:rPr lang="da-DK" dirty="0"/>
              <a:t>Rejseudgifter					10.000,00		</a:t>
            </a:r>
          </a:p>
          <a:p>
            <a:pPr marL="0" indent="0">
              <a:buNone/>
            </a:pPr>
            <a:r>
              <a:rPr lang="da-DK" dirty="0"/>
              <a:t>Annoncer					5.000,00		</a:t>
            </a:r>
          </a:p>
          <a:p>
            <a:pPr marL="0" indent="0">
              <a:buNone/>
            </a:pPr>
            <a:r>
              <a:rPr lang="da-DK" dirty="0"/>
              <a:t>Kontorartikler					1.000,00		</a:t>
            </a:r>
          </a:p>
          <a:p>
            <a:pPr marL="0" indent="0">
              <a:buNone/>
            </a:pPr>
            <a:r>
              <a:rPr lang="da-DK" dirty="0"/>
              <a:t>Porto og gebyrer				200,00		</a:t>
            </a:r>
          </a:p>
          <a:p>
            <a:pPr marL="0" indent="0">
              <a:buNone/>
            </a:pPr>
            <a:r>
              <a:rPr lang="da-DK" dirty="0"/>
              <a:t>Telefongodtgørelse				1.200,00		</a:t>
            </a:r>
          </a:p>
          <a:p>
            <a:pPr marL="0" indent="0">
              <a:buNone/>
            </a:pPr>
            <a:r>
              <a:rPr lang="da-DK" dirty="0"/>
              <a:t>Bestyrelsesmøde				3.000,00		</a:t>
            </a:r>
          </a:p>
          <a:p>
            <a:pPr marL="0" indent="0">
              <a:buNone/>
            </a:pPr>
            <a:r>
              <a:rPr lang="da-DK" dirty="0"/>
              <a:t>Generalforsamling				7.000,00		</a:t>
            </a:r>
          </a:p>
          <a:p>
            <a:pPr marL="0" indent="0">
              <a:buNone/>
            </a:pPr>
            <a:r>
              <a:rPr lang="da-DK" dirty="0"/>
              <a:t>Konference					30.000,00		</a:t>
            </a:r>
          </a:p>
          <a:p>
            <a:pPr marL="0" indent="0">
              <a:buNone/>
            </a:pPr>
            <a:r>
              <a:rPr lang="da-DK" dirty="0"/>
              <a:t>Valgmøde					5.000,00		</a:t>
            </a:r>
          </a:p>
          <a:p>
            <a:pPr marL="0" indent="0">
              <a:buNone/>
            </a:pPr>
            <a:r>
              <a:rPr lang="da-DK" dirty="0"/>
              <a:t>Reklame artikler				0,00		</a:t>
            </a:r>
          </a:p>
          <a:p>
            <a:pPr marL="0" indent="0">
              <a:buNone/>
            </a:pPr>
            <a:r>
              <a:rPr lang="da-DK" dirty="0"/>
              <a:t>Gebyrer					1.200,00		</a:t>
            </a:r>
          </a:p>
          <a:p>
            <a:pPr marL="0" indent="0">
              <a:buNone/>
            </a:pPr>
            <a:r>
              <a:rPr lang="da-DK" dirty="0"/>
              <a:t>Gaver/Tilskud					1.000,00		</a:t>
            </a:r>
          </a:p>
          <a:p>
            <a:r>
              <a:rPr lang="da-DK" dirty="0"/>
              <a:t>Medlemsaktiviteter				25.000,00		</a:t>
            </a:r>
          </a:p>
          <a:p>
            <a:r>
              <a:rPr lang="da-DK" dirty="0"/>
              <a:t>Styrkelse af nye afdelinger				20.000,00		</a:t>
            </a:r>
          </a:p>
          <a:p>
            <a:r>
              <a:rPr lang="da-DK" dirty="0"/>
              <a:t>Styrkelse af IT				5.000,00		</a:t>
            </a:r>
          </a:p>
          <a:p>
            <a:r>
              <a:rPr lang="da-DK" dirty="0"/>
              <a:t>Udgifter i alt 				114.600,00	</a:t>
            </a:r>
          </a:p>
        </p:txBody>
      </p:sp>
    </p:spTree>
    <p:extLst>
      <p:ext uri="{BB962C8B-B14F-4D97-AF65-F5344CB8AC3E}">
        <p14:creationId xmlns:p14="http://schemas.microsoft.com/office/powerpoint/2010/main" val="150269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BAD93-D7EC-4614-BDEA-FCAC88C78A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da-DK" sz="4000" i="1" dirty="0">
                <a:solidFill>
                  <a:schemeClr val="bg1"/>
                </a:solidFill>
              </a:rPr>
              <a:t>5. Budget 2021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562AAF-036D-4A93-8CB2-0A6DDDDC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b="1" dirty="0"/>
              <a:t>Bankkonto 7120-1314482	</a:t>
            </a:r>
            <a:r>
              <a:rPr lang="da-DK" dirty="0"/>
              <a:t>															</a:t>
            </a:r>
          </a:p>
          <a:p>
            <a:r>
              <a:rPr lang="da-DK" dirty="0"/>
              <a:t>Indestående 1. januar 2021						138.543,64		</a:t>
            </a:r>
          </a:p>
          <a:p>
            <a:r>
              <a:rPr lang="da-DK" dirty="0"/>
              <a:t>Tilgodehavende udlæg							3.851,75		</a:t>
            </a:r>
          </a:p>
          <a:p>
            <a:r>
              <a:rPr lang="da-DK" dirty="0"/>
              <a:t>Budgetteret resultat							-39.600,00		</a:t>
            </a:r>
          </a:p>
          <a:p>
            <a:r>
              <a:rPr lang="da-DK" dirty="0"/>
              <a:t>Forventet saldo 31. december 2021						102.795,39										</a:t>
            </a:r>
          </a:p>
          <a:p>
            <a:r>
              <a:rPr lang="da-DK" b="1" dirty="0"/>
              <a:t>Egenkapital	</a:t>
            </a:r>
            <a:r>
              <a:rPr lang="da-DK" dirty="0"/>
              <a:t>															</a:t>
            </a:r>
          </a:p>
          <a:p>
            <a:r>
              <a:rPr lang="da-DK" dirty="0"/>
              <a:t>Primo						142.395,39		</a:t>
            </a:r>
          </a:p>
          <a:p>
            <a:r>
              <a:rPr lang="da-DK" dirty="0"/>
              <a:t>Resultat					-39.600,00		</a:t>
            </a:r>
          </a:p>
          <a:p>
            <a:r>
              <a:rPr lang="da-DK" dirty="0"/>
              <a:t>Ultimo						102.795,39										</a:t>
            </a:r>
          </a:p>
          <a:p>
            <a:pPr marL="0" indent="0">
              <a:buNone/>
            </a:pPr>
            <a:r>
              <a:rPr lang="da-DK" b="1" dirty="0"/>
              <a:t>Passiver i alt 	</a:t>
            </a:r>
            <a:r>
              <a:rPr lang="da-DK" dirty="0"/>
              <a:t>				</a:t>
            </a:r>
            <a:r>
              <a:rPr lang="da-DK" b="1" dirty="0"/>
              <a:t>102.795,39	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827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B33166-AECB-4EF5-BAF0-D124FE07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SIND Region Midtjylland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6FE7A1-68A4-48C2-838C-634D8B85D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b="1" i="1" dirty="0"/>
              <a:t>Dagsorden:</a:t>
            </a:r>
            <a:endParaRPr lang="da-DK" dirty="0"/>
          </a:p>
          <a:p>
            <a:pPr marL="0" lvl="0" indent="0">
              <a:buNone/>
            </a:pPr>
            <a:r>
              <a:rPr lang="da-DK" sz="2000" b="1" i="1" dirty="0"/>
              <a:t>1. Valg af dirigent, referent og stemmetæller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2. Godkendelse af dagsorden og forretningsorden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3. Regionsbestyrelsens beretning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4. Godkendelse af regnskab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5. Forslag til budget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6. Behandling af indkomne forslag:</a:t>
            </a:r>
            <a:r>
              <a:rPr lang="da-DK" sz="2000" dirty="0"/>
              <a:t> </a:t>
            </a:r>
            <a:r>
              <a:rPr lang="da-DK" sz="2000" b="1" i="1" dirty="0"/>
              <a:t>Generalforsamling 2022 erstattes af et årsmøde.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61514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DBA72-8AA9-4008-BDAB-D884FF8C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b="1" i="1" dirty="0">
                <a:solidFill>
                  <a:srgbClr val="FFFFFF"/>
                </a:solidFill>
              </a:rPr>
              <a:t>6. Behandling af indkomne forslag: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15CF93-00F6-4AE8-A8D9-4F68F33A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89595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b="1" i="1" dirty="0"/>
              <a:t>Forslag: Generalforsamling 2022 erstattes af et årsmøde.</a:t>
            </a:r>
          </a:p>
          <a:p>
            <a:pPr marL="0" indent="0">
              <a:buNone/>
            </a:pPr>
            <a:endParaRPr lang="da-DK" b="1" i="1" dirty="0"/>
          </a:p>
          <a:p>
            <a:pPr marL="0" indent="0">
              <a:buNone/>
            </a:pPr>
            <a:r>
              <a:rPr lang="da-DK" sz="2000" dirty="0"/>
              <a:t>Forslag: I stedet for generalforsamling marts 2022 afholdes et årsmøde med psykiatrirelevante oplæg og inspirerende workshops for de lokale afdelinger og medlemmer.</a:t>
            </a:r>
          </a:p>
          <a:p>
            <a:pPr marL="0" indent="0">
              <a:buNone/>
            </a:pPr>
            <a:r>
              <a:rPr lang="da-DK" sz="2000" b="1" dirty="0"/>
              <a:t>Beslutning: Der afholdes generalforsamling 2022 med mulighed for at inddrage andre emner, der kan virke inspirerende på afdelingerne. </a:t>
            </a:r>
          </a:p>
        </p:txBody>
      </p:sp>
    </p:spTree>
    <p:extLst>
      <p:ext uri="{BB962C8B-B14F-4D97-AF65-F5344CB8AC3E}">
        <p14:creationId xmlns:p14="http://schemas.microsoft.com/office/powerpoint/2010/main" val="59940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B3210C-6630-4972-94CB-7D59F2C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b="1" i="1" dirty="0">
                <a:solidFill>
                  <a:srgbClr val="FFFFFF"/>
                </a:solidFill>
              </a:rPr>
              <a:t>7. Valg af bestyrelsesmedlemmer og suppleanter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6898A9-A49D-48D0-9410-89A39348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a-DK" sz="2400" b="1" dirty="0"/>
              <a:t>På valg er til bestyrelsen er:</a:t>
            </a:r>
          </a:p>
          <a:p>
            <a:pPr marL="0" indent="0">
              <a:buNone/>
            </a:pPr>
            <a:r>
              <a:rPr lang="da-DK" sz="2000" dirty="0"/>
              <a:t>Leif Gjørtz Christensen – modtager genvalg.</a:t>
            </a:r>
          </a:p>
          <a:p>
            <a:pPr marL="0" indent="0">
              <a:buNone/>
            </a:pPr>
            <a:r>
              <a:rPr lang="da-DK" sz="2000" dirty="0"/>
              <a:t>Knud Kristensen – modtager ikke genvalg.</a:t>
            </a:r>
          </a:p>
          <a:p>
            <a:pPr marL="0" indent="0">
              <a:buNone/>
            </a:pPr>
            <a:r>
              <a:rPr lang="da-DK" sz="2000" dirty="0"/>
              <a:t>Orla </a:t>
            </a:r>
            <a:r>
              <a:rPr lang="da-DK" sz="2000" dirty="0" err="1"/>
              <a:t>Annexgaard</a:t>
            </a:r>
            <a:r>
              <a:rPr lang="da-DK" sz="2000" dirty="0"/>
              <a:t> – modtager genvalg</a:t>
            </a:r>
          </a:p>
          <a:p>
            <a:pPr marL="0" indent="0">
              <a:buNone/>
            </a:pPr>
            <a:r>
              <a:rPr lang="da-DK" sz="2000" dirty="0"/>
              <a:t>Birgitte Larsen – modtager genvalg</a:t>
            </a:r>
          </a:p>
          <a:p>
            <a:pPr marL="0" indent="0">
              <a:buNone/>
            </a:pPr>
            <a:r>
              <a:rPr lang="da-DK" sz="2400" b="1" dirty="0"/>
              <a:t>Opstiller: </a:t>
            </a:r>
          </a:p>
          <a:p>
            <a:pPr marL="0" indent="0">
              <a:buNone/>
            </a:pPr>
            <a:r>
              <a:rPr lang="da-DK" sz="2000" i="1" dirty="0"/>
              <a:t>Michael Dupont Rasmussen</a:t>
            </a:r>
          </a:p>
          <a:p>
            <a:pPr marL="0" indent="0">
              <a:buNone/>
            </a:pPr>
            <a:r>
              <a:rPr lang="da-DK" sz="2000" i="1" dirty="0"/>
              <a:t>Runa Dorph-Petersen</a:t>
            </a:r>
          </a:p>
          <a:p>
            <a:pPr marL="0" indent="0">
              <a:buNone/>
            </a:pPr>
            <a:endParaRPr lang="da-DK" sz="2000" i="1" dirty="0"/>
          </a:p>
          <a:p>
            <a:pPr marL="0" indent="0">
              <a:buNone/>
            </a:pPr>
            <a:r>
              <a:rPr lang="da-DK" sz="2000" i="1" dirty="0"/>
              <a:t>Der laves ændring af forretningsordenen så alle kandidater vælges til bestyrelsen</a:t>
            </a:r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35658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10E7E-65F5-4A59-A8DA-6133FC2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da-DK" b="1" i="1" dirty="0">
                <a:solidFill>
                  <a:srgbClr val="FFFFFF"/>
                </a:solidFill>
              </a:rPr>
              <a:t>7. Valg af bestyrelsesmedlemmer og suppleanter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9E4A7-9D80-4547-93EB-8F1BD080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Valg af suppleanter</a:t>
            </a:r>
            <a:r>
              <a:rPr lang="da-DK" dirty="0"/>
              <a:t>:</a:t>
            </a:r>
          </a:p>
          <a:p>
            <a:pPr marL="0" indent="0">
              <a:buNone/>
            </a:pPr>
            <a:r>
              <a:rPr lang="da-DK" dirty="0"/>
              <a:t>Palle Eli Jensen blev genvalgt.</a:t>
            </a:r>
          </a:p>
          <a:p>
            <a:pPr marL="0" indent="0">
              <a:buNone/>
            </a:pPr>
            <a:r>
              <a:rPr lang="da-DK" dirty="0"/>
              <a:t>Søren </a:t>
            </a:r>
            <a:r>
              <a:rPr lang="da-DK" dirty="0" err="1"/>
              <a:t>Boelsskifte</a:t>
            </a:r>
            <a:r>
              <a:rPr lang="da-DK" dirty="0"/>
              <a:t> blev genvalgt.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62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1DFFDF-BC7A-44DA-A774-0EE8BB67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da-DK" sz="2200" b="1" i="1" dirty="0">
                <a:solidFill>
                  <a:srgbClr val="FFFFFF"/>
                </a:solidFill>
              </a:rPr>
            </a:br>
            <a:r>
              <a:rPr lang="da-DK" b="1" i="1" dirty="0">
                <a:solidFill>
                  <a:srgbClr val="FFFFFF"/>
                </a:solidFill>
              </a:rPr>
              <a:t>8. Valg af revisor og evt. revisorsuppleant</a:t>
            </a:r>
            <a:br>
              <a:rPr lang="da-DK" sz="2200" dirty="0">
                <a:solidFill>
                  <a:srgbClr val="FFFFFF"/>
                </a:solidFill>
              </a:rPr>
            </a:br>
            <a:endParaRPr lang="da-DK" sz="22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0B7FFD-177F-4BE9-8FB7-95D12B87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Valg af revisor: Uffe Gad Jørgensen blev genvalg.</a:t>
            </a:r>
          </a:p>
          <a:p>
            <a:pPr marL="0" indent="0">
              <a:buNone/>
            </a:pPr>
            <a:r>
              <a:rPr lang="da-DK" sz="2000" dirty="0"/>
              <a:t>Der blev ikke valgt revisorsuppleant.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24204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5DCFBE-DA3B-49A4-8582-9F163B78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da-DK" sz="2200" b="1" i="1" dirty="0">
                <a:solidFill>
                  <a:srgbClr val="FFFFFF"/>
                </a:solidFill>
              </a:rPr>
            </a:br>
            <a:r>
              <a:rPr lang="da-DK" sz="4000" b="1" i="1" dirty="0">
                <a:solidFill>
                  <a:srgbClr val="FFFFFF"/>
                </a:solidFill>
              </a:rPr>
              <a:t>9. Valg af kredsens repræsentant til hovedbestyrelsen</a:t>
            </a:r>
            <a:br>
              <a:rPr lang="da-DK" sz="2200" dirty="0">
                <a:solidFill>
                  <a:srgbClr val="FFFFFF"/>
                </a:solidFill>
              </a:rPr>
            </a:br>
            <a:endParaRPr lang="da-DK" sz="22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30AC84-BBAC-44CF-92E0-3E00EF06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Kredsen valgte Leif Gjørtz Christensen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82620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658EB2-D687-455E-9250-230FCB85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da-DK" sz="2200" b="1" i="1" dirty="0">
                <a:solidFill>
                  <a:srgbClr val="FFFFFF"/>
                </a:solidFill>
              </a:rPr>
            </a:br>
            <a:r>
              <a:rPr lang="da-DK" sz="4000" b="1" i="1" dirty="0">
                <a:solidFill>
                  <a:srgbClr val="FFFFFF"/>
                </a:solidFill>
              </a:rPr>
              <a:t>10. Behandling af eventuelle forslag til Landsmødet</a:t>
            </a:r>
            <a:br>
              <a:rPr lang="da-DK" sz="2200" dirty="0">
                <a:solidFill>
                  <a:srgbClr val="FFFFFF"/>
                </a:solidFill>
              </a:rPr>
            </a:br>
            <a:endParaRPr lang="da-DK" sz="22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4700E5-1325-4029-AF02-34CA4F3C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Der var ingen forslag til landsmødet.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627364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17A028-793B-4838-B0CE-E2CF09FB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b="1" i="1" dirty="0">
                <a:solidFill>
                  <a:srgbClr val="FFFFFF"/>
                </a:solidFill>
              </a:rPr>
              <a:t>11. Eventuelt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CA9D3B-97ED-4F12-B4D7-15BD3B95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Knud Kristensen lavede status på forståelsespapiret initiativ om en ambitiøs 10 års plan.: Arbejdet er forsinket </a:t>
            </a:r>
            <a:r>
              <a:rPr lang="da-DK" sz="2000" dirty="0" err="1"/>
              <a:t>pga</a:t>
            </a:r>
            <a:r>
              <a:rPr lang="da-DK" sz="2000" dirty="0"/>
              <a:t> COVID19 . Der forventes udkast til folketinget/regeringen ultimo oktober 2021. Det er bekymrende at der ikke blev afsat penge til kommunerne til det specialiserede område. Næste mulighed er finansloven 2022. </a:t>
            </a:r>
          </a:p>
          <a:p>
            <a:pPr marL="0" indent="0">
              <a:buNone/>
            </a:pPr>
            <a:r>
              <a:rPr lang="da-DK" sz="2000" dirty="0"/>
              <a:t>Der har været fokus på sektorgrænserne, herunder samling af misbrugsbehandling af mennesker med psykiske lidelser. </a:t>
            </a:r>
          </a:p>
          <a:p>
            <a:pPr marL="0" indent="0">
              <a:buNone/>
            </a:pPr>
            <a:r>
              <a:rPr lang="da-DK" sz="2000" dirty="0"/>
              <a:t>SIND har budt ind med 10 vigtige borgerrettede mål inden for psykiatrien. </a:t>
            </a:r>
          </a:p>
          <a:p>
            <a:pPr marL="0" indent="0">
              <a:buNone/>
            </a:pPr>
            <a:r>
              <a:rPr lang="da-DK" sz="2000" dirty="0"/>
              <a:t>Der arbejdes med efterspørgslen efter psykiatere og fastholdelse af de nuværende. Det vil tage tid at uddanne psykiatere. Der må sættes skud i jobglidningen i </a:t>
            </a:r>
            <a:r>
              <a:rPr lang="da-DK" sz="2000" dirty="0" err="1"/>
              <a:t>psykiatien</a:t>
            </a:r>
            <a:r>
              <a:rPr lang="da-DK" sz="2000" dirty="0"/>
              <a:t>, så andre specialuddannede faggrupper. Det er en betydelig udfordring. </a:t>
            </a:r>
          </a:p>
          <a:p>
            <a:pPr marL="0" indent="0">
              <a:buNone/>
            </a:pPr>
            <a:r>
              <a:rPr lang="da-DK" sz="2000" dirty="0"/>
              <a:t>Vi skal udvikle gode forslag til initiativer i forbindelse med regionsråds- og kommunalvalget. </a:t>
            </a:r>
          </a:p>
        </p:txBody>
      </p:sp>
    </p:spTree>
    <p:extLst>
      <p:ext uri="{BB962C8B-B14F-4D97-AF65-F5344CB8AC3E}">
        <p14:creationId xmlns:p14="http://schemas.microsoft.com/office/powerpoint/2010/main" val="286428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A736C-A267-42BF-AF52-7B3787B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da-DK" b="1" i="1" dirty="0">
                <a:solidFill>
                  <a:srgbClr val="FFFFFF"/>
                </a:solidFill>
              </a:rPr>
              <a:t>11. Eventuelt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2ED7A4-9E9B-444E-9BE7-AA52B25D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Knud Kristensen blev takket for indsatsen gennem årene.</a:t>
            </a:r>
          </a:p>
          <a:p>
            <a:pPr marL="0" indent="0">
              <a:buNone/>
            </a:pPr>
            <a:r>
              <a:rPr lang="da-DK" dirty="0"/>
              <a:t>Der var stående applaus.</a:t>
            </a:r>
          </a:p>
        </p:txBody>
      </p:sp>
    </p:spTree>
    <p:extLst>
      <p:ext uri="{BB962C8B-B14F-4D97-AF65-F5344CB8AC3E}">
        <p14:creationId xmlns:p14="http://schemas.microsoft.com/office/powerpoint/2010/main" val="271242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067F78-DD66-4198-B8AF-9F77062C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SIND Region Midtjylland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966D65-131C-4F95-A038-FCB96EA3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da-DK" sz="2000" b="1" i="1" dirty="0"/>
              <a:t>7. Valg af bestyrelsesmedlemmer og suppleanter</a:t>
            </a:r>
            <a:r>
              <a:rPr lang="da-DK" sz="2000" dirty="0"/>
              <a:t> </a:t>
            </a:r>
          </a:p>
          <a:p>
            <a:pPr marL="0" indent="0">
              <a:buNone/>
            </a:pPr>
            <a:r>
              <a:rPr lang="da-DK" sz="1800" b="1" dirty="0"/>
              <a:t>På valg er til bestyrelsen er:</a:t>
            </a:r>
          </a:p>
          <a:p>
            <a:r>
              <a:rPr lang="da-DK" sz="1800" dirty="0"/>
              <a:t>Leif Gjørtz Christensen – modtager valg.</a:t>
            </a:r>
          </a:p>
          <a:p>
            <a:r>
              <a:rPr lang="da-DK" sz="1800" dirty="0"/>
              <a:t>Knud Kristensen – modtager ikke valg.</a:t>
            </a:r>
          </a:p>
          <a:p>
            <a:r>
              <a:rPr lang="da-DK" sz="1800" dirty="0"/>
              <a:t>Orla </a:t>
            </a:r>
            <a:r>
              <a:rPr lang="da-DK" sz="1800" dirty="0" err="1"/>
              <a:t>Annexgaard</a:t>
            </a:r>
            <a:r>
              <a:rPr lang="da-DK" sz="1800" dirty="0"/>
              <a:t> – modtager valg</a:t>
            </a:r>
          </a:p>
          <a:p>
            <a:r>
              <a:rPr lang="da-DK" sz="1800" dirty="0"/>
              <a:t>Birgitte Larsen – modtager valg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1800" b="1" i="1" dirty="0"/>
              <a:t>Opstiller: </a:t>
            </a:r>
          </a:p>
          <a:p>
            <a:r>
              <a:rPr lang="da-DK" sz="1800" i="1" dirty="0"/>
              <a:t>Michael Dupont Rasmussen</a:t>
            </a:r>
          </a:p>
          <a:p>
            <a:r>
              <a:rPr lang="da-DK" sz="1800" i="1" dirty="0"/>
              <a:t>Runa Dorph-Petersen</a:t>
            </a:r>
          </a:p>
          <a:p>
            <a:pPr marL="0" indent="0">
              <a:buNone/>
            </a:pPr>
            <a:endParaRPr lang="da-DK" sz="18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9463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4FBEF2-5757-4DCA-A9F4-79129D67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SIND Region Midtjylland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C9D418-0FBC-40EB-BD64-C6B0EF79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da-DK" sz="2000" b="1" i="1" dirty="0"/>
              <a:t>Valg af suppleanter:</a:t>
            </a:r>
          </a:p>
          <a:p>
            <a:pPr marL="0" lvl="0" indent="0">
              <a:buNone/>
            </a:pPr>
            <a:r>
              <a:rPr lang="da-DK" sz="2000" b="1" i="1" dirty="0"/>
              <a:t>Palle Eli Jensen</a:t>
            </a:r>
          </a:p>
          <a:p>
            <a:pPr marL="0" lvl="0" indent="0">
              <a:buNone/>
            </a:pPr>
            <a:r>
              <a:rPr lang="da-DK" sz="2000" b="1" i="1" dirty="0"/>
              <a:t>Søren </a:t>
            </a:r>
            <a:r>
              <a:rPr lang="da-DK" sz="2000" b="1" i="1" dirty="0" err="1"/>
              <a:t>Boelsskifte</a:t>
            </a:r>
            <a:endParaRPr lang="da-DK" sz="2000" b="1" i="1" dirty="0"/>
          </a:p>
          <a:p>
            <a:pPr marL="0" lvl="0" indent="0">
              <a:buNone/>
            </a:pPr>
            <a:r>
              <a:rPr lang="da-DK" sz="2000" b="1" i="1" dirty="0"/>
              <a:t>8. Valg af revisor og evt. revisorsuppleant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9. Valg af kredsens repræsentant til hovedbestyrelsen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10. Behandling af eventuelle forslag til Landsmødet</a:t>
            </a:r>
            <a:endParaRPr lang="da-DK" sz="2000" dirty="0"/>
          </a:p>
          <a:p>
            <a:pPr marL="0" lvl="0" indent="0">
              <a:buNone/>
            </a:pPr>
            <a:r>
              <a:rPr lang="da-DK" sz="2000" b="1" i="1" dirty="0"/>
              <a:t>11. Evt.</a:t>
            </a:r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94497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999936-D28D-4A41-BC00-6024EEFD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3400" b="1" i="1" dirty="0">
                <a:solidFill>
                  <a:srgbClr val="FFFFFF"/>
                </a:solidFill>
              </a:rPr>
              <a:t>1. Valg af dirigent, referent og stemmetæller</a:t>
            </a:r>
            <a:endParaRPr lang="da-DK" sz="34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73A9FC-1322-42E8-901D-D3F516B0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5" y="1429305"/>
            <a:ext cx="12056542" cy="3648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1" dirty="0"/>
              <a:t>Dirigent: Der foreslås Knud Kristensen</a:t>
            </a:r>
          </a:p>
          <a:p>
            <a:pPr marL="0" indent="0">
              <a:buNone/>
            </a:pPr>
            <a:r>
              <a:rPr lang="da-DK" sz="2000" b="1" dirty="0"/>
              <a:t>Referent: Der foreslås Leif Gjørtz Christensen</a:t>
            </a:r>
          </a:p>
          <a:p>
            <a:pPr marL="0" indent="0">
              <a:buNone/>
            </a:pPr>
            <a:r>
              <a:rPr lang="da-DK" sz="2000" b="1" dirty="0"/>
              <a:t>Stemmetæller: Der foreslås stemmetællere blandt de delegerede, hvis det bliver relevant</a:t>
            </a:r>
          </a:p>
        </p:txBody>
      </p:sp>
    </p:spTree>
    <p:extLst>
      <p:ext uri="{BB962C8B-B14F-4D97-AF65-F5344CB8AC3E}">
        <p14:creationId xmlns:p14="http://schemas.microsoft.com/office/powerpoint/2010/main" val="115280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D039C5-993F-4509-96DF-732546C9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3400" b="1" i="1" dirty="0">
                <a:solidFill>
                  <a:srgbClr val="FFFFFF"/>
                </a:solidFill>
              </a:rPr>
              <a:t>2. Godkendelse af dagsorden og forretningsorden</a:t>
            </a:r>
            <a:endParaRPr lang="da-DK" sz="34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5FDA23-2381-42F0-9D38-474718D3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Dagsordenen blev godkendt.</a:t>
            </a:r>
          </a:p>
          <a:p>
            <a:pPr marL="0" indent="0">
              <a:buNone/>
            </a:pPr>
            <a:r>
              <a:rPr lang="da-DK" sz="2000" dirty="0"/>
              <a:t>På forretningsordenen er anført valg af 4 medlemmer. Det foreslås, at det ændres til 5 medlemmer, jf. antallet af opstillede bestyrelsesmedlemmer.</a:t>
            </a:r>
          </a:p>
        </p:txBody>
      </p:sp>
    </p:spTree>
    <p:extLst>
      <p:ext uri="{BB962C8B-B14F-4D97-AF65-F5344CB8AC3E}">
        <p14:creationId xmlns:p14="http://schemas.microsoft.com/office/powerpoint/2010/main" val="33464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8213F-81FE-4D9C-A6F8-A1561937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179" b="35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8A74C-D006-4921-8788-B53F6990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br>
              <a:rPr lang="da-DK" sz="3100" b="1" i="1">
                <a:solidFill>
                  <a:srgbClr val="FFFFFF"/>
                </a:solidFill>
              </a:rPr>
            </a:br>
            <a:r>
              <a:rPr lang="da-DK" sz="3100" b="1" i="1">
                <a:solidFill>
                  <a:srgbClr val="FFFFFF"/>
                </a:solidFill>
              </a:rPr>
              <a:t>3. Regionsbestyrelsens beretning</a:t>
            </a:r>
            <a:br>
              <a:rPr lang="da-DK" sz="3100">
                <a:solidFill>
                  <a:srgbClr val="FFFFFF"/>
                </a:solidFill>
              </a:rPr>
            </a:br>
            <a:endParaRPr lang="da-DK" sz="3100">
              <a:solidFill>
                <a:srgbClr val="FFFFFF"/>
              </a:solidFill>
            </a:endParaRP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Pladsholder til indhold 2">
            <a:extLst>
              <a:ext uri="{FF2B5EF4-FFF2-40B4-BE49-F238E27FC236}">
                <a16:creationId xmlns:a16="http://schemas.microsoft.com/office/drawing/2014/main" id="{D8ED47D3-66F5-42CE-B30F-06803D99A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59961"/>
              </p:ext>
            </p:extLst>
          </p:nvPr>
        </p:nvGraphicFramePr>
        <p:xfrm>
          <a:off x="5155379" y="1065862"/>
          <a:ext cx="6020621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171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yspære på gul bakgrunn med tegnede lysstråler og ledning">
            <a:extLst>
              <a:ext uri="{FF2B5EF4-FFF2-40B4-BE49-F238E27FC236}">
                <a16:creationId xmlns:a16="http://schemas.microsoft.com/office/drawing/2014/main" id="{BA0BD3ED-820D-4CBA-A14E-80C916F8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0" t="9091" r="280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A57FAF-E25E-45AD-8F40-A63980D29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Forslag til Handleplan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F71EA5-3589-47BB-8FB3-0254DFB6F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SIND Region Midtjylland 2021 - 2022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161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F717919-C606-499E-AB82-8E672182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6" r="3507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21E96-EBBB-41E2-8989-AAE0EAA5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a-DK" sz="2800" dirty="0"/>
              <a:t>Fremtidige regionsbestyrelse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00B5B3-E7F4-42BC-9195-2430543E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a-DK" sz="1700" dirty="0"/>
              <a:t>Hvordan styrkes engagementet ?</a:t>
            </a:r>
          </a:p>
          <a:p>
            <a:r>
              <a:rPr lang="da-DK" sz="1700" dirty="0"/>
              <a:t>Hvordan får vi flere medlemmer fra alle kommuner i Region Midtjylland ?</a:t>
            </a:r>
          </a:p>
          <a:p>
            <a:r>
              <a:rPr lang="da-DK" sz="1700" dirty="0"/>
              <a:t>Kan vi samarbejde om medlemskampagner?</a:t>
            </a:r>
          </a:p>
          <a:p>
            <a:r>
              <a:rPr lang="da-DK" sz="1700" dirty="0"/>
              <a:t>Hvordan får vi bedre samspil mellem lokalafdelingerne og Regionsbestyrelsen?</a:t>
            </a:r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66571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1401</Words>
  <Application>Microsoft Office PowerPoint</Application>
  <PresentationFormat>Widescreen</PresentationFormat>
  <Paragraphs>190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Office-tema</vt:lpstr>
      <vt:lpstr>SIND Region Midtjylland </vt:lpstr>
      <vt:lpstr>SIND Region Midtjylland </vt:lpstr>
      <vt:lpstr>SIND Region Midtjylland </vt:lpstr>
      <vt:lpstr>SIND Region Midtjylland </vt:lpstr>
      <vt:lpstr>1. Valg af dirigent, referent og stemmetæller</vt:lpstr>
      <vt:lpstr>2. Godkendelse af dagsorden og forretningsorden</vt:lpstr>
      <vt:lpstr> 3. Regionsbestyrelsens beretning </vt:lpstr>
      <vt:lpstr>Forslag til Handleplan</vt:lpstr>
      <vt:lpstr>Fremtidige regionsbestyrelse</vt:lpstr>
      <vt:lpstr>Opstartsseminar 2. Halvår 2021     For Regionsbestyrelsen og afdelingsformænd/kvinder i regionens lokalafdelinger  Udarbejdelse af program for 2021/22.  Input til kommunal- og regionalrådsvalgene – hvad er vore gennemgående ønsker til Region Midtjylland og til kommunerne i Region Midtjylland? </vt:lpstr>
      <vt:lpstr>Virtuelle møder med lokalafdelingerne</vt:lpstr>
      <vt:lpstr>Regional sekretærbistand</vt:lpstr>
      <vt:lpstr>Flere kurser i Region Midtjylland</vt:lpstr>
      <vt:lpstr>3. Regionsbestyrelsens beretning - debat</vt:lpstr>
      <vt:lpstr>4. Godkendelse af regnskab 2020</vt:lpstr>
      <vt:lpstr>4. Godkendelse af regnskab 2020</vt:lpstr>
      <vt:lpstr>5. Forslag til budget</vt:lpstr>
      <vt:lpstr>5. Udgifter 2021</vt:lpstr>
      <vt:lpstr>5. Budget 2021</vt:lpstr>
      <vt:lpstr>6. Behandling af indkomne forslag:</vt:lpstr>
      <vt:lpstr>7. Valg af bestyrelsesmedlemmer og suppleanter</vt:lpstr>
      <vt:lpstr>7. Valg af bestyrelsesmedlemmer og suppleanter</vt:lpstr>
      <vt:lpstr> 8. Valg af revisor og evt. revisorsuppleant </vt:lpstr>
      <vt:lpstr> 9. Valg af kredsens repræsentant til hovedbestyrelsen </vt:lpstr>
      <vt:lpstr> 10. Behandling af eventuelle forslag til Landsmødet </vt:lpstr>
      <vt:lpstr>11. Eventuelt</vt:lpstr>
      <vt:lpstr>11. Eventuelt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Handleplan</dc:title>
  <dc:creator>Jeanette Juul Quaade</dc:creator>
  <cp:lastModifiedBy>HP</cp:lastModifiedBy>
  <cp:revision>31</cp:revision>
  <dcterms:created xsi:type="dcterms:W3CDTF">2021-06-13T16:05:06Z</dcterms:created>
  <dcterms:modified xsi:type="dcterms:W3CDTF">2021-06-25T08:44:51Z</dcterms:modified>
</cp:coreProperties>
</file>